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ice" panose="020B0604020202020204" charset="0"/>
      <p:regular r:id="rId14"/>
    </p:embeddedFont>
    <p:embeddedFont>
      <p:font typeface="Arimo" panose="020B0604020202020204" charset="0"/>
      <p:regular r:id="rId15"/>
    </p:embeddedFont>
    <p:embeddedFont>
      <p:font typeface="Distillery Strong" panose="020B0604020202020204" charset="0"/>
      <p:regular r:id="rId16"/>
    </p:embeddedFont>
    <p:embeddedFont>
      <p:font typeface="Lora" pitchFamily="2" charset="0"/>
      <p:regular r:id="rId17"/>
    </p:embeddedFont>
    <p:embeddedFont>
      <p:font typeface="Lora Bold" panose="020B0604020202020204" charset="0"/>
      <p:regular r:id="rId18"/>
    </p:embeddedFont>
    <p:embeddedFont>
      <p:font typeface="Lora Bold Italics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RhymeTH" panose="020B0604020202020204" charset="0"/>
      <p:regular r:id="rId21"/>
    </p:embeddedFont>
    <p:embeddedFont>
      <p:font typeface="RoxboroughCF" panose="020B0604020202020204" charset="0"/>
      <p:regular r:id="rId22"/>
    </p:embeddedFont>
    <p:embeddedFont>
      <p:font typeface="RoxboroughCF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Los buckets almacenan las carpetas y videos necesarios (mp4)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UEEVUxs4IbfNEyHpuK_Y6gH665vnMdc/edit?gid=297931893#gid=29793189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enso2024.ine.gob.cl/resultados-dashboard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9.jpe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5" Type="http://schemas.openxmlformats.org/officeDocument/2006/relationships/image" Target="../media/image21.jpeg"/><Relationship Id="rId10" Type="http://schemas.openxmlformats.org/officeDocument/2006/relationships/image" Target="../media/image1.jpe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631485" y="3716549"/>
            <a:ext cx="13025030" cy="177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46"/>
              </a:lnSpc>
            </a:pPr>
            <a:r>
              <a:rPr lang="en-US" sz="13963" spc="558">
                <a:solidFill>
                  <a:srgbClr val="3B2615"/>
                </a:solidFill>
                <a:latin typeface="Alice"/>
                <a:ea typeface="Alice"/>
                <a:cs typeface="Alice"/>
                <a:sym typeface="Alice"/>
              </a:rPr>
              <a:t>VigilIA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3151" y="7814251"/>
            <a:ext cx="9701697" cy="106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ANGELO CURIN, GERARD JIMÉNEZ, ANAELÍ NEIRA</a:t>
            </a:r>
          </a:p>
          <a:p>
            <a:pPr algn="ctr">
              <a:lnSpc>
                <a:spcPts val="4276"/>
              </a:lnSpc>
            </a:pPr>
            <a:r>
              <a:rPr lang="en-US" sz="3054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PROFESOR: RODOLFO SEPULVEDA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1245" y="2428387"/>
            <a:ext cx="14385511" cy="93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  <a:spcBef>
                <a:spcPct val="0"/>
              </a:spcBef>
            </a:pPr>
            <a:r>
              <a:rPr lang="en-US" sz="6400" spc="256">
                <a:solidFill>
                  <a:srgbClr val="FFFFFF"/>
                </a:solidFill>
                <a:latin typeface="RhymeTH"/>
                <a:ea typeface="RhymeTH"/>
                <a:cs typeface="RhymeTH"/>
                <a:sym typeface="RhymeTH"/>
              </a:rPr>
              <a:t>Monitoreo inteligente tranquilidad para tu familia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1194" y="1485483"/>
            <a:ext cx="14815668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b="1" spc="-290">
                <a:solidFill>
                  <a:srgbClr val="3B2615"/>
                </a:solidFill>
                <a:latin typeface="RoxboroughCF Medium"/>
                <a:ea typeface="RoxboroughCF Medium"/>
                <a:cs typeface="RoxboroughCF Medium"/>
                <a:sym typeface="RoxboroughCF Medium"/>
              </a:rPr>
              <a:t>Evaluación económica</a:t>
            </a:r>
          </a:p>
        </p:txBody>
      </p:sp>
      <p:sp>
        <p:nvSpPr>
          <p:cNvPr id="3" name="Freeform 3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62221" y="9740500"/>
            <a:ext cx="12468809" cy="32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docs.google.com/spreadsheets/d/1NUEEVUxs4IbfNEyHpuK_Y6gH665vnMdc/edit?gid=297931893#gid=297931893"/>
              </a:rPr>
              <a:t>https://docs.google.com/spreadsheets/d/1NUEEVUxs4IbfNEyHpuK_Y6gH665vnMdc/edit?gid=297931893#gid=297931893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1047" y="219805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6E135B8-5B5F-BA73-2195-0C038CC7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89" y="3395283"/>
            <a:ext cx="16578022" cy="4359969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3808"/>
            <a:ext cx="18420922" cy="9487846"/>
          </a:xfrm>
          <a:custGeom>
            <a:avLst/>
            <a:gdLst/>
            <a:ahLst/>
            <a:cxnLst/>
            <a:rect l="l" t="t" r="r" b="b"/>
            <a:pathLst>
              <a:path w="18420922" h="9487846">
                <a:moveTo>
                  <a:pt x="0" y="0"/>
                </a:moveTo>
                <a:lnTo>
                  <a:pt x="18420922" y="0"/>
                </a:lnTo>
                <a:lnTo>
                  <a:pt x="18420922" y="9487847"/>
                </a:lnTo>
                <a:lnTo>
                  <a:pt x="0" y="948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" r="-12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951047" y="151991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1518286" y="9709699"/>
            <a:ext cx="15741014" cy="0"/>
          </a:xfrm>
          <a:prstGeom prst="line">
            <a:avLst/>
          </a:prstGeom>
          <a:ln w="9525" cap="flat">
            <a:solidFill>
              <a:srgbClr val="3B26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4951047" y="459598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  <p:sp>
        <p:nvSpPr>
          <p:cNvPr id="5" name="Freeform 5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391671" y="1162121"/>
            <a:ext cx="9504657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5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Tabla de contenido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6138" y="2710523"/>
            <a:ext cx="2886061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Introducción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6139" y="5167899"/>
            <a:ext cx="321290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Situación actual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38812" y="2710523"/>
            <a:ext cx="173831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Solución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38812" y="3977119"/>
            <a:ext cx="4464100" cy="118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Evaluación</a:t>
            </a:r>
            <a:r>
              <a:rPr lang="en-US" sz="3399" dirty="0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económica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38812" y="5167899"/>
            <a:ext cx="2498141" cy="573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Diagramas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38812" y="6357889"/>
            <a:ext cx="291416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Demostración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8812" y="7469963"/>
            <a:ext cx="2257425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Conclusión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6139" y="3996959"/>
            <a:ext cx="5159722" cy="118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Descripción</a:t>
            </a:r>
            <a:r>
              <a:rPr lang="en-US" sz="3399" dirty="0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 del </a:t>
            </a: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problema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6139" y="6357889"/>
            <a:ext cx="2428861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Objetivos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63576" y="7469963"/>
            <a:ext cx="3594424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Requerimientos</a:t>
            </a:r>
            <a:endParaRPr lang="en-US" sz="3399" dirty="0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07394" y="2713298"/>
            <a:ext cx="742781" cy="7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5414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7394" y="5180480"/>
            <a:ext cx="800673" cy="71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9"/>
              </a:lnSpc>
            </a:pPr>
            <a:r>
              <a:rPr lang="en-US" sz="5267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2260" y="6346339"/>
            <a:ext cx="765807" cy="69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8"/>
              </a:lnSpc>
            </a:pPr>
            <a:r>
              <a:rPr lang="en-US" sz="5070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7394" y="7508422"/>
            <a:ext cx="765807" cy="66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4935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55744" y="7481538"/>
            <a:ext cx="760668" cy="73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5544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10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61444" y="6344540"/>
            <a:ext cx="854967" cy="7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5322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4465" y="5199530"/>
            <a:ext cx="798199" cy="7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5541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14294" y="4013432"/>
            <a:ext cx="796020" cy="71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5343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1946" y="2732348"/>
            <a:ext cx="880718" cy="74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9"/>
              </a:lnSpc>
            </a:pPr>
            <a:r>
              <a:rPr lang="en-US" sz="5535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64826" y="3979172"/>
            <a:ext cx="785348" cy="73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8"/>
              </a:lnSpc>
            </a:pPr>
            <a:r>
              <a:rPr lang="en-US" sz="5410">
                <a:solidFill>
                  <a:srgbClr val="000000"/>
                </a:solidFill>
                <a:latin typeface="Distillery Strong"/>
                <a:ea typeface="Distillery Strong"/>
                <a:cs typeface="Distillery Strong"/>
                <a:sym typeface="Distillery Strong"/>
              </a:rPr>
              <a:t>02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3145" y="832589"/>
            <a:ext cx="9581709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Introducción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0870" y="2171543"/>
            <a:ext cx="12966259" cy="813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5099"/>
              </a:lnSpc>
              <a:buFont typeface="Arial"/>
              <a:buChar char="•"/>
            </a:pPr>
            <a:r>
              <a:rPr lang="en-US" sz="3399" b="1">
                <a:solidFill>
                  <a:srgbClr val="3B2615"/>
                </a:solidFill>
                <a:latin typeface="Lora Bold"/>
                <a:ea typeface="Lora Bold"/>
                <a:cs typeface="Lora Bold"/>
                <a:sym typeface="Lora Bold"/>
              </a:rPr>
              <a:t>¿Qué hacemos?:</a:t>
            </a: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 Sistema móvil que monitorea a adultos mayores y detecta caídas en tiempo real.</a:t>
            </a:r>
          </a:p>
          <a:p>
            <a:pPr algn="just">
              <a:lnSpc>
                <a:spcPts val="5099"/>
              </a:lnSpc>
            </a:pPr>
            <a:endParaRPr lang="en-US" sz="3399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734059" lvl="1" indent="-367030" algn="just">
              <a:lnSpc>
                <a:spcPts val="5099"/>
              </a:lnSpc>
              <a:buFont typeface="Arial"/>
              <a:buChar char="•"/>
            </a:pPr>
            <a:r>
              <a:rPr lang="en-US" sz="3399" b="1">
                <a:solidFill>
                  <a:srgbClr val="3B2615"/>
                </a:solidFill>
                <a:latin typeface="Lora Bold"/>
                <a:ea typeface="Lora Bold"/>
                <a:cs typeface="Lora Bold"/>
                <a:sym typeface="Lora Bold"/>
              </a:rPr>
              <a:t>¿Para quién?:</a:t>
            </a: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 Adultos mayores y sus familiares que buscan mayor seguridad y calidad de vida.</a:t>
            </a:r>
          </a:p>
          <a:p>
            <a:pPr algn="just">
              <a:lnSpc>
                <a:spcPts val="5099"/>
              </a:lnSpc>
            </a:pPr>
            <a:endParaRPr lang="en-US" sz="3399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734059" lvl="1" indent="-367030" algn="just">
              <a:lnSpc>
                <a:spcPts val="5099"/>
              </a:lnSpc>
              <a:buFont typeface="Arial"/>
              <a:buChar char="•"/>
            </a:pPr>
            <a:r>
              <a:rPr lang="en-US" sz="3399" b="1">
                <a:solidFill>
                  <a:srgbClr val="3B2615"/>
                </a:solidFill>
                <a:latin typeface="Lora Bold"/>
                <a:ea typeface="Lora Bold"/>
                <a:cs typeface="Lora Bold"/>
                <a:sym typeface="Lora Bold"/>
              </a:rPr>
              <a:t>¿Qué logramos?:</a:t>
            </a: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 Reducir los tiempos de respuesta ante accidentes y disminuir la carga para cuidadores familiares.</a:t>
            </a:r>
          </a:p>
          <a:p>
            <a:pPr algn="just">
              <a:lnSpc>
                <a:spcPts val="5099"/>
              </a:lnSpc>
            </a:pPr>
            <a:endParaRPr lang="en-US" sz="3399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734059" lvl="1" indent="-367030" algn="just">
              <a:lnSpc>
                <a:spcPts val="5099"/>
              </a:lnSpc>
              <a:buFont typeface="Arial"/>
              <a:buChar char="•"/>
            </a:pPr>
            <a:r>
              <a:rPr lang="en-US" sz="3399" b="1">
                <a:solidFill>
                  <a:srgbClr val="3B2615"/>
                </a:solidFill>
                <a:latin typeface="Lora Bold"/>
                <a:ea typeface="Lora Bold"/>
                <a:cs typeface="Lora Bold"/>
                <a:sym typeface="Lora Bold"/>
              </a:rPr>
              <a:t>¿Cómo?: </a:t>
            </a:r>
            <a:r>
              <a:rPr lang="en-US" sz="3399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Mediante un modelo de detección de caídas en vivo, integrado con una aplicación móvil que alerta de inmediato.</a:t>
            </a:r>
          </a:p>
          <a:p>
            <a:pPr algn="just">
              <a:lnSpc>
                <a:spcPts val="3993"/>
              </a:lnSpc>
            </a:pPr>
            <a:endParaRPr lang="en-US" sz="3399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4951047" y="459598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9467" y="-248841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86274" y="2342455"/>
            <a:ext cx="5691409" cy="7125395"/>
          </a:xfrm>
          <a:custGeom>
            <a:avLst/>
            <a:gdLst/>
            <a:ahLst/>
            <a:cxnLst/>
            <a:rect l="l" t="t" r="r" b="b"/>
            <a:pathLst>
              <a:path w="5691409" h="7125395">
                <a:moveTo>
                  <a:pt x="0" y="0"/>
                </a:moveTo>
                <a:lnTo>
                  <a:pt x="5691409" y="0"/>
                </a:lnTo>
                <a:lnTo>
                  <a:pt x="5691409" y="7125395"/>
                </a:lnTo>
                <a:lnTo>
                  <a:pt x="0" y="7125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31305" y="1840251"/>
            <a:ext cx="8412695" cy="7728118"/>
          </a:xfrm>
          <a:custGeom>
            <a:avLst/>
            <a:gdLst/>
            <a:ahLst/>
            <a:cxnLst/>
            <a:rect l="l" t="t" r="r" b="b"/>
            <a:pathLst>
              <a:path w="8412695" h="7728118">
                <a:moveTo>
                  <a:pt x="0" y="0"/>
                </a:moveTo>
                <a:lnTo>
                  <a:pt x="8412695" y="0"/>
                </a:lnTo>
                <a:lnTo>
                  <a:pt x="8412695" y="7728117"/>
                </a:lnTo>
                <a:lnTo>
                  <a:pt x="0" y="772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364747" y="4047888"/>
            <a:ext cx="8762155" cy="5520480"/>
          </a:xfrm>
          <a:custGeom>
            <a:avLst/>
            <a:gdLst/>
            <a:ahLst/>
            <a:cxnLst/>
            <a:rect l="l" t="t" r="r" b="b"/>
            <a:pathLst>
              <a:path w="8762155" h="5520480">
                <a:moveTo>
                  <a:pt x="0" y="0"/>
                </a:moveTo>
                <a:lnTo>
                  <a:pt x="8762155" y="0"/>
                </a:lnTo>
                <a:lnTo>
                  <a:pt x="8762155" y="5520480"/>
                </a:lnTo>
                <a:lnTo>
                  <a:pt x="0" y="5520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0" r="-11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671047" y="678619"/>
            <a:ext cx="9912747" cy="89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2"/>
              </a:lnSpc>
            </a:pPr>
            <a:r>
              <a:rPr lang="en-US" sz="7100" spc="-234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Descripción del 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2755" y="1924235"/>
            <a:ext cx="7242076" cy="168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093" lvl="1" indent="-325047" algn="l">
              <a:lnSpc>
                <a:spcPts val="4516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Según el Censo 2024 existen 18.480.432 personas en Chile</a:t>
            </a:r>
          </a:p>
          <a:p>
            <a:pPr marL="650093" lvl="1" indent="-325047" algn="l">
              <a:lnSpc>
                <a:spcPts val="4516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3.665.028 adultos mayores = 19.8%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745" y="9791713"/>
            <a:ext cx="6049268" cy="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censo2024.ine.gob.cl/resultados-dashboard/"/>
              </a:rPr>
              <a:t>https://censo2024.ine.gob.cl/resultados-dashboard/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7653" y="328160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3145" y="591249"/>
            <a:ext cx="9581709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Situación Actual</a:t>
            </a:r>
          </a:p>
        </p:txBody>
      </p:sp>
      <p:sp>
        <p:nvSpPr>
          <p:cNvPr id="3" name="Freeform 3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2749584" y="5021347"/>
            <a:ext cx="132829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3521627" y="2755077"/>
            <a:ext cx="1387512" cy="2266269"/>
            <a:chOff x="0" y="0"/>
            <a:chExt cx="381000" cy="622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000" cy="622300"/>
            </a:xfrm>
            <a:custGeom>
              <a:avLst/>
              <a:gdLst/>
              <a:ahLst/>
              <a:cxnLst/>
              <a:rect l="l" t="t" r="r" b="b"/>
              <a:pathLst>
                <a:path w="381000" h="622300">
                  <a:moveTo>
                    <a:pt x="381000" y="49530"/>
                  </a:moveTo>
                  <a:lnTo>
                    <a:pt x="381000" y="453390"/>
                  </a:lnTo>
                  <a:lnTo>
                    <a:pt x="190500" y="622300"/>
                  </a:lnTo>
                  <a:lnTo>
                    <a:pt x="0" y="45339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2860"/>
                    <a:pt x="381000" y="49530"/>
                  </a:cubicBezTo>
                  <a:close/>
                </a:path>
              </a:pathLst>
            </a:custGeom>
            <a:solidFill>
              <a:srgbClr val="AD8AA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1000" cy="48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3340" y="2774127"/>
            <a:ext cx="1387512" cy="2266269"/>
            <a:chOff x="0" y="0"/>
            <a:chExt cx="381000" cy="622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0" cy="622300"/>
            </a:xfrm>
            <a:custGeom>
              <a:avLst/>
              <a:gdLst/>
              <a:ahLst/>
              <a:cxnLst/>
              <a:rect l="l" t="t" r="r" b="b"/>
              <a:pathLst>
                <a:path w="381000" h="622300">
                  <a:moveTo>
                    <a:pt x="381000" y="49530"/>
                  </a:moveTo>
                  <a:lnTo>
                    <a:pt x="381000" y="453390"/>
                  </a:lnTo>
                  <a:lnTo>
                    <a:pt x="190500" y="622300"/>
                  </a:lnTo>
                  <a:lnTo>
                    <a:pt x="0" y="45339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2860"/>
                    <a:pt x="381000" y="49530"/>
                  </a:cubicBezTo>
                  <a:close/>
                </a:path>
              </a:pathLst>
            </a:custGeom>
            <a:solidFill>
              <a:srgbClr val="AD8AA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1000" cy="48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50936" y="2793177"/>
            <a:ext cx="1375849" cy="2247219"/>
            <a:chOff x="0" y="0"/>
            <a:chExt cx="381000" cy="622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0" cy="622300"/>
            </a:xfrm>
            <a:custGeom>
              <a:avLst/>
              <a:gdLst/>
              <a:ahLst/>
              <a:cxnLst/>
              <a:rect l="l" t="t" r="r" b="b"/>
              <a:pathLst>
                <a:path w="381000" h="622300">
                  <a:moveTo>
                    <a:pt x="381000" y="49530"/>
                  </a:moveTo>
                  <a:lnTo>
                    <a:pt x="381000" y="453390"/>
                  </a:lnTo>
                  <a:lnTo>
                    <a:pt x="190500" y="622300"/>
                  </a:lnTo>
                  <a:lnTo>
                    <a:pt x="0" y="45339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2860"/>
                    <a:pt x="381000" y="49530"/>
                  </a:cubicBezTo>
                  <a:close/>
                </a:path>
              </a:pathLst>
            </a:custGeom>
            <a:solidFill>
              <a:srgbClr val="AD8AA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81000" cy="48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36535" y="2793177"/>
            <a:ext cx="1375849" cy="2247219"/>
            <a:chOff x="0" y="0"/>
            <a:chExt cx="381000" cy="622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1000" cy="622300"/>
            </a:xfrm>
            <a:custGeom>
              <a:avLst/>
              <a:gdLst/>
              <a:ahLst/>
              <a:cxnLst/>
              <a:rect l="l" t="t" r="r" b="b"/>
              <a:pathLst>
                <a:path w="381000" h="622300">
                  <a:moveTo>
                    <a:pt x="381000" y="49530"/>
                  </a:moveTo>
                  <a:lnTo>
                    <a:pt x="381000" y="453390"/>
                  </a:lnTo>
                  <a:lnTo>
                    <a:pt x="190500" y="622300"/>
                  </a:lnTo>
                  <a:lnTo>
                    <a:pt x="0" y="45339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2860"/>
                    <a:pt x="381000" y="49530"/>
                  </a:cubicBezTo>
                  <a:close/>
                </a:path>
              </a:pathLst>
            </a:custGeom>
            <a:solidFill>
              <a:srgbClr val="AD8AA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1000" cy="48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046178" y="4861093"/>
            <a:ext cx="282407" cy="282407"/>
          </a:xfrm>
          <a:custGeom>
            <a:avLst/>
            <a:gdLst/>
            <a:ahLst/>
            <a:cxnLst/>
            <a:rect l="l" t="t" r="r" b="b"/>
            <a:pathLst>
              <a:path w="282407" h="282407">
                <a:moveTo>
                  <a:pt x="0" y="0"/>
                </a:moveTo>
                <a:lnTo>
                  <a:pt x="282407" y="0"/>
                </a:lnTo>
                <a:lnTo>
                  <a:pt x="282407" y="282407"/>
                </a:lnTo>
                <a:lnTo>
                  <a:pt x="0" y="28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7405893" y="4861093"/>
            <a:ext cx="282407" cy="282407"/>
          </a:xfrm>
          <a:custGeom>
            <a:avLst/>
            <a:gdLst/>
            <a:ahLst/>
            <a:cxnLst/>
            <a:rect l="l" t="t" r="r" b="b"/>
            <a:pathLst>
              <a:path w="282407" h="282407">
                <a:moveTo>
                  <a:pt x="0" y="0"/>
                </a:moveTo>
                <a:lnTo>
                  <a:pt x="282407" y="0"/>
                </a:lnTo>
                <a:lnTo>
                  <a:pt x="282407" y="282407"/>
                </a:lnTo>
                <a:lnTo>
                  <a:pt x="0" y="28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0597657" y="4861093"/>
            <a:ext cx="282407" cy="282407"/>
          </a:xfrm>
          <a:custGeom>
            <a:avLst/>
            <a:gdLst/>
            <a:ahLst/>
            <a:cxnLst/>
            <a:rect l="l" t="t" r="r" b="b"/>
            <a:pathLst>
              <a:path w="282407" h="282407">
                <a:moveTo>
                  <a:pt x="0" y="0"/>
                </a:moveTo>
                <a:lnTo>
                  <a:pt x="282407" y="0"/>
                </a:lnTo>
                <a:lnTo>
                  <a:pt x="282407" y="282407"/>
                </a:lnTo>
                <a:lnTo>
                  <a:pt x="0" y="28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3788985" y="4861093"/>
            <a:ext cx="282407" cy="282407"/>
          </a:xfrm>
          <a:custGeom>
            <a:avLst/>
            <a:gdLst/>
            <a:ahLst/>
            <a:cxnLst/>
            <a:rect l="l" t="t" r="r" b="b"/>
            <a:pathLst>
              <a:path w="282407" h="282407">
                <a:moveTo>
                  <a:pt x="0" y="0"/>
                </a:moveTo>
                <a:lnTo>
                  <a:pt x="282407" y="0"/>
                </a:lnTo>
                <a:lnTo>
                  <a:pt x="282407" y="282407"/>
                </a:lnTo>
                <a:lnTo>
                  <a:pt x="0" y="28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6853340" y="2962935"/>
            <a:ext cx="1267886" cy="1463649"/>
          </a:xfrm>
          <a:custGeom>
            <a:avLst/>
            <a:gdLst/>
            <a:ahLst/>
            <a:cxnLst/>
            <a:rect l="l" t="t" r="r" b="b"/>
            <a:pathLst>
              <a:path w="1267886" h="1463649">
                <a:moveTo>
                  <a:pt x="0" y="0"/>
                </a:moveTo>
                <a:lnTo>
                  <a:pt x="1267886" y="0"/>
                </a:lnTo>
                <a:lnTo>
                  <a:pt x="1267886" y="1463649"/>
                </a:lnTo>
                <a:lnTo>
                  <a:pt x="0" y="146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3521627" y="3192653"/>
            <a:ext cx="1387512" cy="1004212"/>
          </a:xfrm>
          <a:custGeom>
            <a:avLst/>
            <a:gdLst/>
            <a:ahLst/>
            <a:cxnLst/>
            <a:rect l="l" t="t" r="r" b="b"/>
            <a:pathLst>
              <a:path w="1387512" h="1004212">
                <a:moveTo>
                  <a:pt x="0" y="0"/>
                </a:moveTo>
                <a:lnTo>
                  <a:pt x="1387511" y="0"/>
                </a:lnTo>
                <a:lnTo>
                  <a:pt x="1387511" y="1004212"/>
                </a:lnTo>
                <a:lnTo>
                  <a:pt x="0" y="100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0050936" y="3166836"/>
            <a:ext cx="1403118" cy="1055846"/>
          </a:xfrm>
          <a:custGeom>
            <a:avLst/>
            <a:gdLst/>
            <a:ahLst/>
            <a:cxnLst/>
            <a:rect l="l" t="t" r="r" b="b"/>
            <a:pathLst>
              <a:path w="1403118" h="1055846">
                <a:moveTo>
                  <a:pt x="0" y="0"/>
                </a:moveTo>
                <a:lnTo>
                  <a:pt x="1403118" y="0"/>
                </a:lnTo>
                <a:lnTo>
                  <a:pt x="1403118" y="1055846"/>
                </a:lnTo>
                <a:lnTo>
                  <a:pt x="0" y="1055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3364869" y="3127376"/>
            <a:ext cx="1130639" cy="1134766"/>
          </a:xfrm>
          <a:custGeom>
            <a:avLst/>
            <a:gdLst/>
            <a:ahLst/>
            <a:cxnLst/>
            <a:rect l="l" t="t" r="r" b="b"/>
            <a:pathLst>
              <a:path w="1130639" h="1134766">
                <a:moveTo>
                  <a:pt x="0" y="0"/>
                </a:moveTo>
                <a:lnTo>
                  <a:pt x="1130639" y="0"/>
                </a:lnTo>
                <a:lnTo>
                  <a:pt x="1130639" y="1134766"/>
                </a:lnTo>
                <a:lnTo>
                  <a:pt x="0" y="113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2254230" y="5481258"/>
            <a:ext cx="3922305" cy="202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Déficit de establecimientos</a:t>
            </a:r>
          </a:p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 especializados para adultos mayores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27148" y="7743549"/>
            <a:ext cx="3922305" cy="151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Genera cansancio, desgaste emocional y físico para el familiar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21252" y="5481258"/>
            <a:ext cx="4317623" cy="202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Genera dependencia del adulto mayor al familiar, sin poder hacer la vida con normalidad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1134" y="7743549"/>
            <a:ext cx="4880403" cy="151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Aumento de la población de adulto mayores y escasez de recursos monetarios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51047" y="202690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6477" y="806423"/>
            <a:ext cx="8273971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Objetivos</a:t>
            </a:r>
          </a:p>
        </p:txBody>
      </p:sp>
      <p:sp>
        <p:nvSpPr>
          <p:cNvPr id="3" name="Freeform 3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41133"/>
            <a:ext cx="3727816" cy="5341543"/>
            <a:chOff x="0" y="0"/>
            <a:chExt cx="1172842" cy="1680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2842" cy="1680551"/>
            </a:xfrm>
            <a:custGeom>
              <a:avLst/>
              <a:gdLst/>
              <a:ahLst/>
              <a:cxnLst/>
              <a:rect l="l" t="t" r="r" b="b"/>
              <a:pathLst>
                <a:path w="1172842" h="1680551">
                  <a:moveTo>
                    <a:pt x="0" y="0"/>
                  </a:moveTo>
                  <a:lnTo>
                    <a:pt x="1172842" y="0"/>
                  </a:lnTo>
                  <a:lnTo>
                    <a:pt x="1172842" y="1680551"/>
                  </a:lnTo>
                  <a:lnTo>
                    <a:pt x="0" y="1680551"/>
                  </a:lnTo>
                  <a:close/>
                </a:path>
              </a:pathLst>
            </a:custGeom>
            <a:solidFill>
              <a:srgbClr val="ABA39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72842" cy="171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63491" y="2941133"/>
            <a:ext cx="3727816" cy="5341543"/>
            <a:chOff x="0" y="0"/>
            <a:chExt cx="1172842" cy="1680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2842" cy="1680551"/>
            </a:xfrm>
            <a:custGeom>
              <a:avLst/>
              <a:gdLst/>
              <a:ahLst/>
              <a:cxnLst/>
              <a:rect l="l" t="t" r="r" b="b"/>
              <a:pathLst>
                <a:path w="1172842" h="1680551">
                  <a:moveTo>
                    <a:pt x="0" y="0"/>
                  </a:moveTo>
                  <a:lnTo>
                    <a:pt x="1172842" y="0"/>
                  </a:lnTo>
                  <a:lnTo>
                    <a:pt x="1172842" y="1680551"/>
                  </a:lnTo>
                  <a:lnTo>
                    <a:pt x="0" y="1680551"/>
                  </a:lnTo>
                  <a:close/>
                </a:path>
              </a:pathLst>
            </a:custGeom>
            <a:solidFill>
              <a:srgbClr val="ABA39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72842" cy="171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98282" y="2941133"/>
            <a:ext cx="3727816" cy="5341543"/>
            <a:chOff x="0" y="0"/>
            <a:chExt cx="1172842" cy="16805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2842" cy="1680551"/>
            </a:xfrm>
            <a:custGeom>
              <a:avLst/>
              <a:gdLst/>
              <a:ahLst/>
              <a:cxnLst/>
              <a:rect l="l" t="t" r="r" b="b"/>
              <a:pathLst>
                <a:path w="1172842" h="1680551">
                  <a:moveTo>
                    <a:pt x="0" y="0"/>
                  </a:moveTo>
                  <a:lnTo>
                    <a:pt x="1172842" y="0"/>
                  </a:lnTo>
                  <a:lnTo>
                    <a:pt x="1172842" y="1680551"/>
                  </a:lnTo>
                  <a:lnTo>
                    <a:pt x="0" y="1680551"/>
                  </a:lnTo>
                  <a:close/>
                </a:path>
              </a:pathLst>
            </a:custGeom>
            <a:solidFill>
              <a:srgbClr val="ABA39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72842" cy="171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5648" y="2941133"/>
            <a:ext cx="3469185" cy="5341543"/>
            <a:chOff x="0" y="0"/>
            <a:chExt cx="1091472" cy="16805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1472" cy="1680551"/>
            </a:xfrm>
            <a:custGeom>
              <a:avLst/>
              <a:gdLst/>
              <a:ahLst/>
              <a:cxnLst/>
              <a:rect l="l" t="t" r="r" b="b"/>
              <a:pathLst>
                <a:path w="1091472" h="1680551">
                  <a:moveTo>
                    <a:pt x="0" y="0"/>
                  </a:moveTo>
                  <a:lnTo>
                    <a:pt x="1091472" y="0"/>
                  </a:lnTo>
                  <a:lnTo>
                    <a:pt x="1091472" y="1680551"/>
                  </a:lnTo>
                  <a:lnTo>
                    <a:pt x="0" y="1680551"/>
                  </a:lnTo>
                  <a:close/>
                </a:path>
              </a:pathLst>
            </a:custGeom>
            <a:solidFill>
              <a:srgbClr val="ABA39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91472" cy="171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97929" y="3186351"/>
            <a:ext cx="3079052" cy="42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604" b="1" i="1" spc="104">
                <a:solidFill>
                  <a:srgbClr val="3B261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IMPLEMENTAR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03859" y="3206290"/>
            <a:ext cx="3111180" cy="39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504" b="1" i="1" spc="100">
                <a:solidFill>
                  <a:srgbClr val="3B261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PROPORCIONAR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06600" y="3206290"/>
            <a:ext cx="3111180" cy="39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5"/>
              </a:lnSpc>
              <a:spcBef>
                <a:spcPct val="0"/>
              </a:spcBef>
            </a:pPr>
            <a:r>
              <a:rPr lang="en-US" sz="2504" b="1" i="1" spc="100">
                <a:solidFill>
                  <a:srgbClr val="3B261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MEJORAR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05318" y="3206290"/>
            <a:ext cx="3111180" cy="39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5"/>
              </a:lnSpc>
              <a:spcBef>
                <a:spcPct val="0"/>
              </a:spcBef>
            </a:pPr>
            <a:r>
              <a:rPr lang="en-US" sz="2504" b="1" i="1" spc="100">
                <a:solidFill>
                  <a:srgbClr val="3B2615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DISMINUIR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3006" y="4107343"/>
            <a:ext cx="3768898" cy="358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Sistema inteligente de acompañamiento.  </a:t>
            </a:r>
          </a:p>
          <a:p>
            <a:pPr algn="l">
              <a:lnSpc>
                <a:spcPts val="3207"/>
              </a:lnSpc>
            </a:pPr>
            <a:endParaRPr lang="en-US" sz="2138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Supervisión remota.</a:t>
            </a:r>
          </a:p>
          <a:p>
            <a:pPr algn="l">
              <a:lnSpc>
                <a:spcPts val="3207"/>
              </a:lnSpc>
            </a:pPr>
            <a:endParaRPr lang="en-US" sz="2138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Detección de caídas.</a:t>
            </a:r>
          </a:p>
          <a:p>
            <a:pPr algn="l">
              <a:lnSpc>
                <a:spcPts val="3207"/>
              </a:lnSpc>
            </a:pPr>
            <a:endParaRPr lang="en-US" sz="2138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Envío de alertas en tiempo real.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8116" y="4107343"/>
            <a:ext cx="3585841" cy="358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Tranquilidad a los cuidadores familiares.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Sistema seguro y confiable.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Garantiza privacidad y protección de datos personales.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08237" y="4107343"/>
            <a:ext cx="3510481" cy="238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alidad de vida.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Tiempos de respuesta ante emergencias.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Mayor autonomía.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4223" y="4107343"/>
            <a:ext cx="3440610" cy="318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arga física y emocional.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Herramienta de supervisión continua.</a:t>
            </a:r>
          </a:p>
          <a:p>
            <a:pPr algn="l">
              <a:lnSpc>
                <a:spcPts val="3207"/>
              </a:lnSpc>
            </a:pPr>
            <a:endParaRPr lang="en-US" sz="2138" u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marL="461626" lvl="1" indent="-230813" algn="l">
              <a:lnSpc>
                <a:spcPts val="3207"/>
              </a:lnSpc>
              <a:buFont typeface="Arial"/>
              <a:buChar char="•"/>
            </a:pPr>
            <a:r>
              <a:rPr lang="en-US" sz="2138" u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Sin necesidad de presencia permanente.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98116" y="296005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8060837" y="4427122"/>
            <a:ext cx="2166326" cy="216632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8AA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54" spc="315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VIGILIA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4618" y="2039262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4866477" y="806423"/>
            <a:ext cx="8273971" cy="110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Requerimientos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6947079" y="2835918"/>
            <a:ext cx="0" cy="58556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44618" y="3916972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44618" y="5946237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344618" y="7894930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4"/>
                </a:lnTo>
                <a:lnTo>
                  <a:pt x="0" y="159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3369467" y="2039262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369467" y="3916972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3369467" y="5946237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3369467" y="7894930"/>
            <a:ext cx="3860451" cy="1593313"/>
          </a:xfrm>
          <a:custGeom>
            <a:avLst/>
            <a:gdLst/>
            <a:ahLst/>
            <a:cxnLst/>
            <a:rect l="l" t="t" r="r" b="b"/>
            <a:pathLst>
              <a:path w="3860451" h="1593313">
                <a:moveTo>
                  <a:pt x="0" y="0"/>
                </a:moveTo>
                <a:lnTo>
                  <a:pt x="3860451" y="0"/>
                </a:lnTo>
                <a:lnTo>
                  <a:pt x="3860451" y="1593314"/>
                </a:lnTo>
                <a:lnTo>
                  <a:pt x="0" y="159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 flipV="1">
            <a:off x="11624911" y="2835918"/>
            <a:ext cx="0" cy="58556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 flipV="1">
            <a:off x="5205069" y="8691587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 flipV="1">
            <a:off x="5204861" y="6761942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5204652" y="4732677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AutoShape 20"/>
          <p:cNvSpPr/>
          <p:nvPr/>
        </p:nvSpPr>
        <p:spPr>
          <a:xfrm flipV="1">
            <a:off x="5204444" y="2854967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1" name="AutoShape 21"/>
          <p:cNvSpPr/>
          <p:nvPr/>
        </p:nvSpPr>
        <p:spPr>
          <a:xfrm flipV="1">
            <a:off x="11627249" y="8653488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 flipV="1">
            <a:off x="11627457" y="6693083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 flipV="1">
            <a:off x="11627665" y="4704103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 flipV="1">
            <a:off x="11627874" y="2807344"/>
            <a:ext cx="174201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>
            <a:off x="6946872" y="5519810"/>
            <a:ext cx="1111212" cy="93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 flipV="1">
            <a:off x="10229531" y="5519810"/>
            <a:ext cx="1395380" cy="93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TextBox 27"/>
          <p:cNvSpPr txBox="1"/>
          <p:nvPr/>
        </p:nvSpPr>
        <p:spPr>
          <a:xfrm>
            <a:off x="1638812" y="2530316"/>
            <a:ext cx="3272063" cy="48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Procesar imágenes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38812" y="4208331"/>
            <a:ext cx="3187213" cy="100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Detectar caídas en</a:t>
            </a:r>
          </a:p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 tiempo real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7773" y="6187787"/>
            <a:ext cx="2434141" cy="100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Configurar</a:t>
            </a:r>
          </a:p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 recordatorios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08301" y="8387275"/>
            <a:ext cx="2333086" cy="48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Enviar alertas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62314" y="2517910"/>
            <a:ext cx="2474757" cy="48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Disponibilidad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87418" y="4227381"/>
            <a:ext cx="3058283" cy="100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Comportamiento </a:t>
            </a:r>
          </a:p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temporal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00809" y="6444629"/>
            <a:ext cx="2997767" cy="48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Interoperabilidad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58023" y="8186291"/>
            <a:ext cx="2683339" cy="100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Capacidad para</a:t>
            </a:r>
          </a:p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3B2615"/>
                </a:solidFill>
                <a:latin typeface="Open Sans"/>
                <a:ea typeface="Open Sans"/>
                <a:cs typeface="Open Sans"/>
                <a:sym typeface="Open Sans"/>
              </a:rPr>
              <a:t>ser probado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51047" y="219805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1260593" y="3019110"/>
            <a:ext cx="6913898" cy="0"/>
          </a:xfrm>
          <a:prstGeom prst="line">
            <a:avLst/>
          </a:prstGeom>
          <a:ln w="9525" cap="flat">
            <a:solidFill>
              <a:srgbClr val="3B26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3369467" y="0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8632" r="34805"/>
          <a:stretch>
            <a:fillRect/>
          </a:stretch>
        </p:blipFill>
        <p:spPr>
          <a:xfrm>
            <a:off x="9144000" y="1653857"/>
            <a:ext cx="3508973" cy="3489643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l="2540" r="32422"/>
          <a:stretch>
            <a:fillRect/>
          </a:stretch>
        </p:blipFill>
        <p:spPr>
          <a:xfrm>
            <a:off x="13224473" y="1653857"/>
            <a:ext cx="4034827" cy="3489643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rcRect l="69" r="38054"/>
          <a:stretch>
            <a:fillRect/>
          </a:stretch>
        </p:blipFill>
        <p:spPr>
          <a:xfrm>
            <a:off x="13245629" y="5443427"/>
            <a:ext cx="4013671" cy="3648736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rcRect l="22952" r="22952"/>
          <a:stretch>
            <a:fillRect/>
          </a:stretch>
        </p:blipFill>
        <p:spPr>
          <a:xfrm>
            <a:off x="9144000" y="5443427"/>
            <a:ext cx="3508973" cy="364873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4635" y="1361628"/>
            <a:ext cx="7015342" cy="118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-290">
                <a:solidFill>
                  <a:srgbClr val="3B2615"/>
                </a:solidFill>
                <a:latin typeface="RoxboroughCF"/>
                <a:ea typeface="RoxboroughCF"/>
                <a:cs typeface="RoxboroughCF"/>
                <a:sym typeface="RoxboroughCF"/>
              </a:rPr>
              <a:t>Solución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0471" y="3661509"/>
            <a:ext cx="7849365" cy="467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390" lvl="1" indent="-338695" algn="l">
              <a:lnSpc>
                <a:spcPts val="4706"/>
              </a:lnSpc>
              <a:buFont typeface="Arial"/>
              <a:buChar char="•"/>
            </a:pPr>
            <a:r>
              <a:rPr lang="en-US" sz="3137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Sistema de monitoreo y alerta para adultos mayores</a:t>
            </a:r>
          </a:p>
          <a:p>
            <a:pPr algn="l">
              <a:lnSpc>
                <a:spcPts val="4706"/>
              </a:lnSpc>
            </a:pPr>
            <a:endParaRPr lang="en-US" sz="3137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677390" lvl="1" indent="-338695" algn="l">
              <a:lnSpc>
                <a:spcPts val="4706"/>
              </a:lnSpc>
              <a:buFont typeface="Arial"/>
              <a:buChar char="•"/>
            </a:pPr>
            <a:r>
              <a:rPr lang="en-US" sz="3137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Reconocimiento de imágenes</a:t>
            </a:r>
          </a:p>
          <a:p>
            <a:pPr algn="l">
              <a:lnSpc>
                <a:spcPts val="4706"/>
              </a:lnSpc>
            </a:pPr>
            <a:endParaRPr lang="en-US" sz="3137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677390" lvl="1" indent="-338695" algn="l">
              <a:lnSpc>
                <a:spcPts val="4706"/>
              </a:lnSpc>
              <a:buFont typeface="Arial"/>
              <a:buChar char="•"/>
            </a:pPr>
            <a:r>
              <a:rPr lang="en-US" sz="3137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Enviar recordatorios personalizadas </a:t>
            </a:r>
          </a:p>
          <a:p>
            <a:pPr algn="l">
              <a:lnSpc>
                <a:spcPts val="4706"/>
              </a:lnSpc>
            </a:pPr>
            <a:endParaRPr lang="en-US" sz="3137">
              <a:solidFill>
                <a:srgbClr val="3B2615"/>
              </a:solidFill>
              <a:latin typeface="Lora"/>
              <a:ea typeface="Lora"/>
              <a:cs typeface="Lora"/>
              <a:sym typeface="Lora"/>
            </a:endParaRPr>
          </a:p>
          <a:p>
            <a:pPr marL="677390" lvl="1" indent="-338695" algn="l">
              <a:lnSpc>
                <a:spcPts val="4706"/>
              </a:lnSpc>
              <a:buFont typeface="Arial"/>
              <a:buChar char="•"/>
            </a:pPr>
            <a:r>
              <a:rPr lang="en-US" sz="3137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Generar alertas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1047" y="459598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650978" y="1128357"/>
            <a:ext cx="12986044" cy="9002110"/>
          </a:xfrm>
          <a:custGeom>
            <a:avLst/>
            <a:gdLst/>
            <a:ahLst/>
            <a:cxnLst/>
            <a:rect l="l" t="t" r="r" b="b"/>
            <a:pathLst>
              <a:path w="12986044" h="9002110">
                <a:moveTo>
                  <a:pt x="0" y="0"/>
                </a:moveTo>
                <a:lnTo>
                  <a:pt x="12986044" y="0"/>
                </a:lnTo>
                <a:lnTo>
                  <a:pt x="12986044" y="9002110"/>
                </a:lnTo>
                <a:lnTo>
                  <a:pt x="0" y="900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5" b="-98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4951047" y="459598"/>
            <a:ext cx="8385906" cy="28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6"/>
              </a:lnSpc>
            </a:pPr>
            <a:r>
              <a:rPr lang="en-US" sz="1654" spc="196">
                <a:solidFill>
                  <a:srgbClr val="3B2615"/>
                </a:solidFill>
                <a:latin typeface="Lora"/>
                <a:ea typeface="Lora"/>
                <a:cs typeface="Lora"/>
                <a:sym typeface="Lora"/>
              </a:rPr>
              <a:t>VIGILIA</a:t>
            </a:r>
          </a:p>
        </p:txBody>
      </p:sp>
      <p:sp>
        <p:nvSpPr>
          <p:cNvPr id="5" name="Freeform 5"/>
          <p:cNvSpPr/>
          <p:nvPr/>
        </p:nvSpPr>
        <p:spPr>
          <a:xfrm>
            <a:off x="13369467" y="-207372"/>
            <a:ext cx="4918533" cy="1653857"/>
          </a:xfrm>
          <a:custGeom>
            <a:avLst/>
            <a:gdLst/>
            <a:ahLst/>
            <a:cxnLst/>
            <a:rect l="l" t="t" r="r" b="b"/>
            <a:pathLst>
              <a:path w="4918533" h="1653857">
                <a:moveTo>
                  <a:pt x="0" y="0"/>
                </a:moveTo>
                <a:lnTo>
                  <a:pt x="4918533" y="0"/>
                </a:lnTo>
                <a:lnTo>
                  <a:pt x="4918533" y="1653857"/>
                </a:lnTo>
                <a:lnTo>
                  <a:pt x="0" y="165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364</Words>
  <Application>Microsoft Office PowerPoint</Application>
  <PresentationFormat>Personalizado</PresentationFormat>
  <Paragraphs>107</Paragraphs>
  <Slides>11</Slides>
  <Notes>1</Notes>
  <HiddenSlides>0</HiddenSlides>
  <MMClips>4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4" baseType="lpstr">
      <vt:lpstr>Lora</vt:lpstr>
      <vt:lpstr>RoxboroughCF</vt:lpstr>
      <vt:lpstr>Open Sans</vt:lpstr>
      <vt:lpstr>RhymeTH</vt:lpstr>
      <vt:lpstr>RoxboroughCF Medium</vt:lpstr>
      <vt:lpstr>Lora Bold</vt:lpstr>
      <vt:lpstr>Lora Bold Italics</vt:lpstr>
      <vt:lpstr>Calibri</vt:lpstr>
      <vt:lpstr>Alice</vt:lpstr>
      <vt:lpstr>Arial</vt:lpstr>
      <vt:lpstr>Distillery Strong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Entrega Final</dc:title>
  <cp:lastModifiedBy>Angelo Curin Cordova</cp:lastModifiedBy>
  <cp:revision>5</cp:revision>
  <dcterms:created xsi:type="dcterms:W3CDTF">2006-08-16T00:00:00Z</dcterms:created>
  <dcterms:modified xsi:type="dcterms:W3CDTF">2025-12-01T01:13:30Z</dcterms:modified>
  <dc:identifier>DAG5X9ioMpI</dc:identifier>
</cp:coreProperties>
</file>